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768" r:id="rId4"/>
  </p:sldMasterIdLst>
  <p:notesMasterIdLst>
    <p:notesMasterId r:id="rId22"/>
  </p:notesMasterIdLst>
  <p:sldIdLst>
    <p:sldId id="269" r:id="rId5"/>
    <p:sldId id="272" r:id="rId6"/>
    <p:sldId id="293" r:id="rId7"/>
    <p:sldId id="294" r:id="rId8"/>
    <p:sldId id="295" r:id="rId9"/>
    <p:sldId id="296" r:id="rId10"/>
    <p:sldId id="297" r:id="rId11"/>
    <p:sldId id="302" r:id="rId12"/>
    <p:sldId id="298" r:id="rId13"/>
    <p:sldId id="303" r:id="rId14"/>
    <p:sldId id="304" r:id="rId15"/>
    <p:sldId id="305" r:id="rId16"/>
    <p:sldId id="306" r:id="rId17"/>
    <p:sldId id="299" r:id="rId18"/>
    <p:sldId id="300" r:id="rId19"/>
    <p:sldId id="301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19-Dec-22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38C0BA96-9868-4E33-86A6-8396A10F8FB7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3164-D693-43F0-ACCB-8FDC960A256C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D07-FB66-4C08-99F7-A74B5278A41B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1AB4-3C66-4EC0-A2E8-5A2CA0D96FC4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A970283-6A9E-4AFC-B910-F2BDA9DD7104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2B27-BEE9-4D10-B64F-DA263406DDA0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6EC7-BA27-4483-98D6-AD196BE75D09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84F0-BA9D-45C3-A3E4-6B3FCBF20AF6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1E23-3DCD-4251-9B4D-64CAC12AF9D0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CAFCC-D508-4719-93AB-9B507C3F5110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18ED5BC-ACEE-46CD-866E-0C5F909D2E9E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00B5FC9-508E-4A5D-9076-6A6DAC084703}" type="datetime1">
              <a:rPr lang="en-US" smtClean="0"/>
              <a:t>19-Dec-22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Inteligentna obrada informacija sa televizijskih emisija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7200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1576251"/>
            <a:ext cx="9068586" cy="1764556"/>
          </a:xfrm>
        </p:spPr>
        <p:txBody>
          <a:bodyPr>
            <a:normAutofit/>
          </a:bodyPr>
          <a:lstStyle/>
          <a:p>
            <a:r>
              <a:rPr lang="sr-Latn-RS" sz="4400" dirty="0"/>
              <a:t>Seminarski rad: Threat modeling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3683725"/>
            <a:ext cx="9070848" cy="1396603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sr-Latn-RS" dirty="0"/>
              <a:t>Student: Aleksandra Todorović </a:t>
            </a:r>
            <a:r>
              <a:rPr lang="en-US" dirty="0"/>
              <a:t>2022/3090</a:t>
            </a:r>
            <a:r>
              <a:rPr lang="sr-Latn-RS" dirty="0" smtClean="0"/>
              <a:t>,</a:t>
            </a:r>
            <a:r>
              <a:rPr lang="sr-Cyrl-RS" dirty="0" smtClean="0"/>
              <a:t>(1.3,1.4,1.5)</a:t>
            </a:r>
            <a:endParaRPr lang="sr-Latn-RS" dirty="0"/>
          </a:p>
          <a:p>
            <a:pPr>
              <a:spcAft>
                <a:spcPts val="600"/>
              </a:spcAft>
            </a:pPr>
            <a:r>
              <a:rPr lang="fi-FI" dirty="0"/>
              <a:t>Aleksa Maru</a:t>
            </a:r>
            <a:r>
              <a:rPr lang="sr-Latn-RS" dirty="0"/>
              <a:t>šić </a:t>
            </a:r>
            <a:r>
              <a:rPr lang="fi-FI" dirty="0"/>
              <a:t>2021/3314</a:t>
            </a:r>
            <a:r>
              <a:rPr lang="sr-Latn-RS" dirty="0" smtClean="0"/>
              <a:t>,</a:t>
            </a:r>
            <a:r>
              <a:rPr lang="sr-Cyrl-RS" dirty="0" smtClean="0"/>
              <a:t>(1.1,1.2)</a:t>
            </a:r>
            <a:endParaRPr lang="sr-Latn-RS" dirty="0"/>
          </a:p>
          <a:p>
            <a:pPr>
              <a:spcAft>
                <a:spcPts val="600"/>
              </a:spcAft>
            </a:pPr>
            <a:r>
              <a:rPr lang="fi-FI" dirty="0"/>
              <a:t> </a:t>
            </a:r>
            <a:r>
              <a:rPr lang="fi-FI" dirty="0" err="1"/>
              <a:t>Ksenija</a:t>
            </a:r>
            <a:r>
              <a:rPr lang="fi-FI" dirty="0"/>
              <a:t> </a:t>
            </a:r>
            <a:r>
              <a:rPr lang="fi-FI" dirty="0" err="1"/>
              <a:t>Mitrovi</a:t>
            </a:r>
            <a:r>
              <a:rPr lang="sr-Latn-RS" dirty="0" err="1"/>
              <a:t>ć</a:t>
            </a:r>
            <a:r>
              <a:rPr lang="fi-FI" dirty="0"/>
              <a:t> 2022/3193 (1.6 i 1.7)</a:t>
            </a:r>
            <a:r>
              <a:rPr lang="sr-Latn-RS" dirty="0"/>
              <a:t>,</a:t>
            </a:r>
          </a:p>
          <a:p>
            <a:pPr>
              <a:spcAft>
                <a:spcPts val="600"/>
              </a:spcAft>
            </a:pPr>
            <a:r>
              <a:rPr lang="fi-FI" dirty="0"/>
              <a:t> Bojana Krivokapi</a:t>
            </a:r>
            <a:r>
              <a:rPr lang="sr-Latn-RS" dirty="0"/>
              <a:t>ć</a:t>
            </a:r>
            <a:r>
              <a:rPr lang="fi-FI" dirty="0"/>
              <a:t> </a:t>
            </a:r>
            <a:r>
              <a:rPr lang="fi-FI" dirty="0" smtClean="0"/>
              <a:t>2022/3310</a:t>
            </a:r>
            <a:r>
              <a:rPr lang="sr-Cyrl-RS" dirty="0" smtClean="0"/>
              <a:t> (1.8,1.9,1.10)</a:t>
            </a:r>
            <a:endParaRPr lang="sr-Latn-RS" dirty="0"/>
          </a:p>
          <a:p>
            <a:pPr>
              <a:spcAft>
                <a:spcPts val="600"/>
              </a:spcAft>
            </a:pPr>
            <a:endParaRPr lang="sr-Latn-RS" dirty="0"/>
          </a:p>
          <a:p>
            <a:pPr>
              <a:spcAft>
                <a:spcPts val="600"/>
              </a:spcAft>
            </a:pPr>
            <a:r>
              <a:rPr lang="sr-Latn-RS" dirty="0"/>
              <a:t>Novembar 2022</a:t>
            </a:r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8AAC-C445-F33A-DE55-F0417C5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Dvodimenzionalna</a:t>
            </a:r>
            <a:r>
              <a:rPr lang="en-US" sz="3600" dirty="0"/>
              <a:t> </a:t>
            </a:r>
            <a:r>
              <a:rPr lang="en-US" sz="3600" dirty="0" err="1"/>
              <a:t>klasifikacija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7DDA2-F182-99C4-6A1B-EB0DE5BF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</a:t>
            </a:r>
            <a:r>
              <a:rPr lang="sr-Latn-RS" dirty="0" err="1"/>
              <a:t>Threat</a:t>
            </a:r>
            <a:r>
              <a:rPr lang="sr-Latn-RS" dirty="0"/>
              <a:t> </a:t>
            </a:r>
            <a:r>
              <a:rPr lang="sr-Latn-RS" dirty="0" err="1"/>
              <a:t>modeling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235EF-2EA0-117E-BDE2-F0D1A367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B0FFB2B2-BF8C-DD54-4364-9D83B909E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4067628" cy="393223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02D212-A1BE-8CEB-CA06-DDA5EB2DF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047317"/>
              </p:ext>
            </p:extLst>
          </p:nvPr>
        </p:nvGraphicFramePr>
        <p:xfrm>
          <a:off x="5403850" y="2563141"/>
          <a:ext cx="5721350" cy="2590800"/>
        </p:xfrm>
        <a:graphic>
          <a:graphicData uri="http://schemas.openxmlformats.org/drawingml/2006/table">
            <a:tbl>
              <a:tblPr firstRow="1" firstCol="1" bandRow="1"/>
              <a:tblGrid>
                <a:gridCol w="3046095">
                  <a:extLst>
                    <a:ext uri="{9D8B030D-6E8A-4147-A177-3AD203B41FA5}">
                      <a16:colId xmlns:a16="http://schemas.microsoft.com/office/drawing/2014/main" val="1232155138"/>
                    </a:ext>
                  </a:extLst>
                </a:gridCol>
                <a:gridCol w="2675255">
                  <a:extLst>
                    <a:ext uri="{9D8B030D-6E8A-4147-A177-3AD203B41FA5}">
                      <a16:colId xmlns:a16="http://schemas.microsoft.com/office/drawing/2014/main" val="1368033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Dimenzije napad akcije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Dimenzije napad povrsine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95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3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MC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Misuse credentials,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zloupotreba kredencijala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Korisnicki interfejs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39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3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 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Exploit weakness of access control, iskoriscavanje slabosti kontrole pristupa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C2C component-to-component interfejs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166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3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Submit malicious input,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maliciozni unos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Pristup nivou Operativnog Sistema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94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3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DD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Disclose data, 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napadac cita ili krade podatke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Fizicki intefejs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25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3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TD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Tamper dat, 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napadac manipulise podacima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Mrezna komunikacija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81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3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ER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Exhaust resources, 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GB" sz="130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napadac trosi ogranicene resurse sistema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99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46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85A8-3D5C-E554-F570-EEDBCDEA5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3896"/>
            <a:ext cx="10058400" cy="1371600"/>
          </a:xfrm>
        </p:spPr>
        <p:txBody>
          <a:bodyPr>
            <a:normAutofit/>
          </a:bodyPr>
          <a:lstStyle/>
          <a:p>
            <a:r>
              <a:rPr lang="en-US" sz="3600" dirty="0"/>
              <a:t>Metamodel: 4 sub-</a:t>
            </a:r>
            <a:r>
              <a:rPr lang="en-US" sz="3600" dirty="0" err="1"/>
              <a:t>metamodela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BB7F1-176B-CD6B-4B62-218B570E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</a:t>
            </a:r>
            <a:r>
              <a:rPr lang="sr-Latn-RS" dirty="0" err="1"/>
              <a:t>Threat</a:t>
            </a:r>
            <a:r>
              <a:rPr lang="sr-Latn-RS" dirty="0"/>
              <a:t> </a:t>
            </a:r>
            <a:r>
              <a:rPr lang="sr-Latn-RS" dirty="0" err="1"/>
              <a:t>modeling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EA66B-9FB7-C49A-1953-AC246157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638594F-5E83-6C6B-3639-29057C50E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59" y="1447738"/>
            <a:ext cx="4750073" cy="234003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B0ACDDE-0548-F83B-2DF5-89ABF8F4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216" y="1255533"/>
            <a:ext cx="3750945" cy="258318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2F35D06-DDF2-5499-DB73-53DE0BF5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857842"/>
            <a:ext cx="3379470" cy="244983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8984702-9938-EFED-BE27-CE4D690AF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59968"/>
            <a:ext cx="5424170" cy="21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4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32B1-A6BC-A303-9BE6-4AF38D2E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Katalog</a:t>
            </a:r>
            <a:r>
              <a:rPr lang="en-US" sz="3600" dirty="0"/>
              <a:t> </a:t>
            </a:r>
            <a:r>
              <a:rPr lang="en-US" sz="3600" dirty="0" err="1"/>
              <a:t>tipicnih</a:t>
            </a:r>
            <a:r>
              <a:rPr lang="en-US" sz="3600" dirty="0"/>
              <a:t> </a:t>
            </a:r>
            <a:r>
              <a:rPr lang="en-US" sz="3600" dirty="0" err="1"/>
              <a:t>napada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09330-FE4E-1DB3-DF54-7F4E06AE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</a:t>
            </a:r>
            <a:r>
              <a:rPr lang="sr-Latn-RS" dirty="0" err="1"/>
              <a:t>Threat</a:t>
            </a:r>
            <a:r>
              <a:rPr lang="sr-Latn-RS" dirty="0"/>
              <a:t> </a:t>
            </a:r>
            <a:r>
              <a:rPr lang="sr-Latn-RS" dirty="0" err="1"/>
              <a:t>modeling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ADD85-6C81-44AB-A728-6197E4AA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E1D71917-8979-5B8C-2B3C-4DC5F7DAB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801" y="1844775"/>
            <a:ext cx="5420318" cy="3932237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F8CC5A3-124C-CD58-2FF8-937B42D2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079" y="1791752"/>
            <a:ext cx="5267325" cy="39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DDFB0-EFBE-C306-D6FA-FA027092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Graficki</a:t>
            </a:r>
            <a:r>
              <a:rPr lang="en-US" sz="3600" dirty="0"/>
              <a:t> editor za </a:t>
            </a:r>
            <a:r>
              <a:rPr lang="en-US" sz="3600" dirty="0" err="1"/>
              <a:t>modelovanje</a:t>
            </a:r>
            <a:r>
              <a:rPr lang="en-US" sz="3600" dirty="0"/>
              <a:t> </a:t>
            </a:r>
            <a:r>
              <a:rPr lang="en-US" sz="3600" dirty="0" err="1"/>
              <a:t>pretnji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E3925-F37E-0F8B-1FAE-F7DFB7A7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</a:t>
            </a:r>
            <a:r>
              <a:rPr lang="sr-Latn-RS" dirty="0" err="1"/>
              <a:t>Threat</a:t>
            </a:r>
            <a:r>
              <a:rPr lang="sr-Latn-RS" dirty="0"/>
              <a:t> </a:t>
            </a:r>
            <a:r>
              <a:rPr lang="sr-Latn-RS" dirty="0" err="1"/>
              <a:t>modeling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FD5EF-E767-4702-8B33-F4C7B53F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EECDB2A3-B3B1-6140-BFD2-F1C1ED7BB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430" y="2014194"/>
            <a:ext cx="6080778" cy="3932237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E219C9-3199-C5A9-1271-13310F34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386" y="1704589"/>
            <a:ext cx="3257814" cy="46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708212"/>
            <a:ext cx="9740537" cy="510988"/>
          </a:xfrm>
        </p:spPr>
        <p:txBody>
          <a:bodyPr>
            <a:noAutofit/>
          </a:bodyPr>
          <a:lstStyle/>
          <a:p>
            <a:r>
              <a:rPr lang="en-US" sz="3600" dirty="0"/>
              <a:t>Software and Attack Centric Integrated Threat Modeling for Quantitative Risk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810871"/>
            <a:ext cx="9740538" cy="4224170"/>
          </a:xfrm>
        </p:spPr>
        <p:txBody>
          <a:bodyPr/>
          <a:lstStyle/>
          <a:p>
            <a:r>
              <a:rPr lang="sr-Latn-RS" dirty="0"/>
              <a:t>Softverski i napad fokusirani pristupi modelovanju pretnji</a:t>
            </a:r>
          </a:p>
          <a:p>
            <a:r>
              <a:rPr lang="sr-Latn-RS" dirty="0"/>
              <a:t>Model pretnje</a:t>
            </a:r>
          </a:p>
          <a:p>
            <a:pPr lvl="1"/>
            <a:r>
              <a:rPr lang="sr-Latn-RS" dirty="0"/>
              <a:t>Sistemski model</a:t>
            </a:r>
          </a:p>
          <a:p>
            <a:pPr lvl="1"/>
            <a:r>
              <a:rPr lang="sr-Latn-RS" dirty="0"/>
              <a:t>Model komponenti</a:t>
            </a:r>
          </a:p>
          <a:p>
            <a:r>
              <a:rPr lang="sr-Latn-RS" dirty="0"/>
              <a:t>Stabla napada</a:t>
            </a:r>
          </a:p>
          <a:p>
            <a:r>
              <a:rPr lang="sr-Latn-RS" dirty="0"/>
              <a:t>Sistemski grafovi</a:t>
            </a:r>
          </a:p>
          <a:p>
            <a:r>
              <a:rPr lang="sr-Latn-RS" dirty="0"/>
              <a:t>CVSS kao metoda</a:t>
            </a:r>
          </a:p>
          <a:p>
            <a:r>
              <a:rPr lang="sr-Latn-RS" dirty="0"/>
              <a:t>Studija slučaja – komunikaciona mreža za železnice</a:t>
            </a:r>
          </a:p>
          <a:p>
            <a:r>
              <a:rPr lang="sr-Latn-RS" dirty="0"/>
              <a:t>Rezultati</a:t>
            </a:r>
          </a:p>
          <a:p>
            <a:pPr marL="0" indent="0">
              <a:buNone/>
            </a:pPr>
            <a:endParaRPr lang="sr-Latn-R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Threat modeling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2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681318"/>
            <a:ext cx="9740537" cy="537882"/>
          </a:xfrm>
        </p:spPr>
        <p:txBody>
          <a:bodyPr>
            <a:noAutofit/>
          </a:bodyPr>
          <a:lstStyle/>
          <a:p>
            <a:r>
              <a:rPr lang="en-US" sz="3600" dirty="0"/>
              <a:t>Towards Realistic Threat Modeling: Attack Commodification, Irrelevant Vulnerabilities and Unrealistic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882587"/>
            <a:ext cx="9740538" cy="4152453"/>
          </a:xfrm>
        </p:spPr>
        <p:txBody>
          <a:bodyPr/>
          <a:lstStyle/>
          <a:p>
            <a:r>
              <a:rPr lang="sr-Latn-RS" dirty="0"/>
              <a:t>Fokus na napadača</a:t>
            </a:r>
          </a:p>
          <a:p>
            <a:r>
              <a:rPr lang="sr-Latn-RS" dirty="0"/>
              <a:t>Kako rade trenutne metode?</a:t>
            </a:r>
          </a:p>
          <a:p>
            <a:r>
              <a:rPr lang="sr-Latn-RS" dirty="0"/>
              <a:t>Pažnja na:</a:t>
            </a:r>
          </a:p>
          <a:p>
            <a:pPr lvl="1"/>
            <a:r>
              <a:rPr lang="sr-Latn-RS" dirty="0"/>
              <a:t>Karakteristike napada</a:t>
            </a:r>
          </a:p>
          <a:p>
            <a:pPr lvl="1"/>
            <a:r>
              <a:rPr lang="sr-Latn-RS" dirty="0"/>
              <a:t>Ograničenja napadača</a:t>
            </a:r>
          </a:p>
          <a:p>
            <a:r>
              <a:rPr lang="sr-Latn-RS" dirty="0"/>
              <a:t>Studija na ICS</a:t>
            </a:r>
          </a:p>
          <a:p>
            <a:r>
              <a:rPr lang="sr-Latn-RS" dirty="0"/>
              <a:t>Realni pogled na pojedinačne napade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Threat modeling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3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/>
              <a:t>Effective and Efficient Privacy Threat Modeling through Domain Refinements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766047"/>
            <a:ext cx="9740538" cy="4268994"/>
          </a:xfrm>
        </p:spPr>
        <p:txBody>
          <a:bodyPr/>
          <a:lstStyle/>
          <a:p>
            <a:r>
              <a:rPr lang="sr-Latn-RS" dirty="0"/>
              <a:t>Privatnost i bezbednost</a:t>
            </a:r>
          </a:p>
          <a:p>
            <a:r>
              <a:rPr lang="sr-Latn-RS" dirty="0"/>
              <a:t>Eksplozija broja pretnji</a:t>
            </a:r>
          </a:p>
          <a:p>
            <a:r>
              <a:rPr lang="sr-Latn-RS" dirty="0"/>
              <a:t>LINDDUN</a:t>
            </a:r>
          </a:p>
          <a:p>
            <a:r>
              <a:rPr lang="sr-Latn-RS" dirty="0"/>
              <a:t>Lista pitanja vezana za domen</a:t>
            </a:r>
          </a:p>
          <a:p>
            <a:r>
              <a:rPr lang="sr-Latn-RS" dirty="0"/>
              <a:t>Čvorovi stabla pretnji</a:t>
            </a:r>
          </a:p>
          <a:p>
            <a:r>
              <a:rPr lang="sr-Latn-RS" dirty="0"/>
              <a:t>Poboljšavanje efikasnosti?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Threat modeling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2499360"/>
            <a:ext cx="9070848" cy="258096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r-Latn-RS" sz="2400" dirty="0"/>
              <a:t>Hvala na pažnji!</a:t>
            </a:r>
          </a:p>
          <a:p>
            <a:pPr>
              <a:spcAft>
                <a:spcPts val="600"/>
              </a:spcAft>
            </a:pPr>
            <a:r>
              <a:rPr lang="sr-Latn-RS" sz="2400" dirty="0"/>
              <a:t/>
            </a:r>
            <a:br>
              <a:rPr lang="sr-Latn-RS" sz="2400" dirty="0"/>
            </a:br>
            <a:r>
              <a:rPr lang="sr-Latn-RS" sz="2400" dirty="0"/>
              <a:t>Pitanja?</a:t>
            </a:r>
            <a:endParaRPr lang="en-US" sz="2400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91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/>
              <a:t>Threat modeling – A systematic 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219201"/>
            <a:ext cx="9740538" cy="4815840"/>
          </a:xfrm>
        </p:spPr>
        <p:txBody>
          <a:bodyPr/>
          <a:lstStyle/>
          <a:p>
            <a:r>
              <a:rPr lang="sr-Latn-RS" dirty="0"/>
              <a:t>Šta je modelovanje pretnji?</a:t>
            </a:r>
          </a:p>
          <a:p>
            <a:r>
              <a:rPr lang="sr-Latn-RS" dirty="0"/>
              <a:t>Čime se istraživanja trenutno bave?</a:t>
            </a:r>
          </a:p>
          <a:p>
            <a:r>
              <a:rPr lang="sr-Latn-RS" dirty="0"/>
              <a:t>4 naučne baze podataka</a:t>
            </a:r>
          </a:p>
          <a:p>
            <a:r>
              <a:rPr lang="sr-Latn-RS" dirty="0"/>
              <a:t>3 grupe članaka</a:t>
            </a:r>
          </a:p>
          <a:p>
            <a:pPr lvl="1"/>
            <a:r>
              <a:rPr lang="sr-Latn-RS" dirty="0"/>
              <a:t>Nova metoda</a:t>
            </a:r>
          </a:p>
          <a:p>
            <a:pPr lvl="1"/>
            <a:r>
              <a:rPr lang="sr-Latn-RS" dirty="0"/>
              <a:t>Postojeća metoda</a:t>
            </a:r>
          </a:p>
          <a:p>
            <a:pPr lvl="1"/>
            <a:r>
              <a:rPr lang="sr-Latn-RS" dirty="0"/>
              <a:t>Prezentacija radova</a:t>
            </a:r>
          </a:p>
          <a:p>
            <a:r>
              <a:rPr lang="sr-Latn-RS" dirty="0"/>
              <a:t>Zaključak autora</a:t>
            </a:r>
          </a:p>
          <a:p>
            <a:pPr lvl="1"/>
            <a:r>
              <a:rPr lang="sr-Latn-RS" dirty="0"/>
              <a:t>Ručni rad bez automatizacije</a:t>
            </a:r>
          </a:p>
          <a:p>
            <a:pPr lvl="1"/>
            <a:r>
              <a:rPr lang="sr-Latn-RS" dirty="0"/>
              <a:t>Potvrda validnosti metoda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Threat modeling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6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/>
              <a:t>Threat modeling: from infancy to maturity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219201"/>
            <a:ext cx="9740538" cy="4815840"/>
          </a:xfrm>
        </p:spPr>
        <p:txBody>
          <a:bodyPr/>
          <a:lstStyle/>
          <a:p>
            <a:r>
              <a:rPr lang="sr-Latn-RS" dirty="0"/>
              <a:t>Procena trenutnog stanja u oblasti</a:t>
            </a:r>
          </a:p>
          <a:p>
            <a:r>
              <a:rPr lang="sr-Latn-RS" dirty="0"/>
              <a:t>Modelovanje pretnji u industriji</a:t>
            </a:r>
          </a:p>
          <a:p>
            <a:r>
              <a:rPr lang="sr-Latn-RS" dirty="0"/>
              <a:t>Modelovanje pretnji u akademiji</a:t>
            </a:r>
          </a:p>
          <a:p>
            <a:r>
              <a:rPr lang="sr-Latn-RS" dirty="0"/>
              <a:t>Usvajanje u industriji  - 6 kriterijuma</a:t>
            </a:r>
          </a:p>
          <a:p>
            <a:r>
              <a:rPr lang="sr-Latn-RS" dirty="0"/>
              <a:t>Izazovi i nivoi prelaska</a:t>
            </a:r>
          </a:p>
          <a:p>
            <a:pPr lvl="1"/>
            <a:r>
              <a:rPr lang="sr-Latn-RS" dirty="0"/>
              <a:t>Inicijalno – referentni model standardizacija</a:t>
            </a:r>
          </a:p>
          <a:p>
            <a:pPr lvl="1"/>
            <a:r>
              <a:rPr lang="sr-Latn-RS" dirty="0"/>
              <a:t>Ponovljiv ali intuitivni – podrška za praćenje, baza znanja</a:t>
            </a:r>
          </a:p>
          <a:p>
            <a:pPr lvl="1"/>
            <a:r>
              <a:rPr lang="sr-Latn-RS" dirty="0"/>
              <a:t>Definisan proces – proverena metrika</a:t>
            </a:r>
          </a:p>
          <a:p>
            <a:pPr lvl="1"/>
            <a:r>
              <a:rPr lang="sr-Latn-RS" dirty="0"/>
              <a:t>Upravljanje i merljivost – inteligentna automatizacija</a:t>
            </a:r>
          </a:p>
          <a:p>
            <a:pPr lvl="1"/>
            <a:r>
              <a:rPr lang="sr-Latn-RS" dirty="0"/>
              <a:t>Optimizovan</a:t>
            </a:r>
          </a:p>
          <a:p>
            <a:r>
              <a:rPr lang="sr-Latn-RS" dirty="0"/>
              <a:t>Nivo zrelosti kao discipline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Threat modeling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6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/>
              <a:t>Threat modeling: A summary of available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219201"/>
            <a:ext cx="9740538" cy="4815840"/>
          </a:xfrm>
        </p:spPr>
        <p:txBody>
          <a:bodyPr/>
          <a:lstStyle/>
          <a:p>
            <a:r>
              <a:rPr lang="sr-Latn-RS" dirty="0"/>
              <a:t>Metode modelovanja pretnji</a:t>
            </a:r>
          </a:p>
          <a:p>
            <a:r>
              <a:rPr lang="sr-Latn-RS" dirty="0"/>
              <a:t>Kako se koriste</a:t>
            </a:r>
          </a:p>
          <a:p>
            <a:r>
              <a:rPr lang="sr-Latn-RS" dirty="0"/>
              <a:t>12 predstavljenih</a:t>
            </a:r>
          </a:p>
          <a:p>
            <a:pPr lvl="1"/>
            <a:r>
              <a:rPr lang="sr-Latn-RS" dirty="0"/>
              <a:t>STRIDE</a:t>
            </a:r>
          </a:p>
          <a:p>
            <a:pPr lvl="1"/>
            <a:r>
              <a:rPr lang="sr-Latn-RS" dirty="0"/>
              <a:t>LINDDUN</a:t>
            </a:r>
          </a:p>
          <a:p>
            <a:pPr lvl="1"/>
            <a:r>
              <a:rPr lang="sr-Latn-RS" dirty="0"/>
              <a:t>PASTA</a:t>
            </a:r>
          </a:p>
          <a:p>
            <a:pPr lvl="1"/>
            <a:r>
              <a:rPr lang="sr-Latn-RS" dirty="0"/>
              <a:t>CVSS</a:t>
            </a:r>
          </a:p>
          <a:p>
            <a:pPr lvl="1"/>
            <a:r>
              <a:rPr lang="sr-Latn-RS" dirty="0"/>
              <a:t>Stabla napada</a:t>
            </a:r>
          </a:p>
          <a:p>
            <a:pPr lvl="1"/>
            <a:r>
              <a:rPr lang="sr-Latn-RS" dirty="0"/>
              <a:t>Persona non Grata</a:t>
            </a:r>
          </a:p>
          <a:p>
            <a:pPr lvl="1"/>
            <a:r>
              <a:rPr lang="sr-Latn-RS" dirty="0"/>
              <a:t>Sigurnosne kartice</a:t>
            </a:r>
          </a:p>
          <a:p>
            <a:r>
              <a:rPr lang="sr-Latn-RS" dirty="0"/>
              <a:t>Najbolja metoda?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Threat modeling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8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/>
              <a:t>Experiences Threat Modeling at Microsoft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219201"/>
            <a:ext cx="9740538" cy="4815840"/>
          </a:xfrm>
        </p:spPr>
        <p:txBody>
          <a:bodyPr/>
          <a:lstStyle/>
          <a:p>
            <a:r>
              <a:rPr lang="sr-Latn-RS" dirty="0"/>
              <a:t>Šta je modelovanje pretnji?</a:t>
            </a:r>
          </a:p>
          <a:p>
            <a:r>
              <a:rPr lang="sr-Latn-RS" dirty="0"/>
              <a:t>Šta su metodologije procene?</a:t>
            </a:r>
          </a:p>
          <a:p>
            <a:r>
              <a:rPr lang="sr-Latn-RS" dirty="0"/>
              <a:t>Microsoft metodologija: dijagrami, izlaganje pretnji, umanjivanje, potvrda</a:t>
            </a:r>
          </a:p>
          <a:p>
            <a:r>
              <a:rPr lang="sr-Latn-RS" dirty="0"/>
              <a:t>Problemi:</a:t>
            </a:r>
          </a:p>
          <a:p>
            <a:pPr lvl="1"/>
            <a:r>
              <a:rPr lang="sr-Latn-RS" dirty="0"/>
              <a:t>Modelovanje pretnji kao tabula rasa</a:t>
            </a:r>
          </a:p>
          <a:p>
            <a:pPr lvl="1"/>
            <a:r>
              <a:rPr lang="sr-Latn-RS" dirty="0"/>
              <a:t>Kompleksnost</a:t>
            </a:r>
          </a:p>
          <a:p>
            <a:pPr lvl="1"/>
            <a:r>
              <a:rPr lang="sr-Latn-RS" dirty="0"/>
              <a:t>Povezanost</a:t>
            </a:r>
          </a:p>
          <a:p>
            <a:pPr lvl="1"/>
            <a:r>
              <a:rPr lang="sr-Latn-RS" dirty="0"/>
              <a:t>Ljudi u sigurnosnom modelu</a:t>
            </a:r>
          </a:p>
          <a:p>
            <a:pPr lvl="1"/>
            <a:r>
              <a:rPr lang="sr-Latn-RS" dirty="0"/>
              <a:t>Ljudi kao korisnici procesa modelovanja pretnji</a:t>
            </a:r>
          </a:p>
          <a:p>
            <a:r>
              <a:rPr lang="sr-Latn-RS" dirty="0"/>
              <a:t>Otvoreni problemi:</a:t>
            </a:r>
          </a:p>
          <a:p>
            <a:pPr lvl="1"/>
            <a:r>
              <a:rPr lang="sr-Latn-RS" dirty="0"/>
              <a:t>Povezivanje metoda sa kodom</a:t>
            </a:r>
          </a:p>
          <a:p>
            <a:pPr lvl="1"/>
            <a:r>
              <a:rPr lang="sr-Latn-RS" dirty="0"/>
              <a:t>Proširivanje modela sa informacijama o proveri</a:t>
            </a:r>
          </a:p>
          <a:p>
            <a:pPr lvl="1"/>
            <a:r>
              <a:rPr lang="sr-Latn-RS" dirty="0"/>
              <a:t>Merenje modela pretnji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Threat modeling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4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/>
              <a:t>A descriptive study of Microsoft’s threat modeling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219201"/>
            <a:ext cx="9740538" cy="4815840"/>
          </a:xfrm>
        </p:spPr>
        <p:txBody>
          <a:bodyPr/>
          <a:lstStyle/>
          <a:p>
            <a:r>
              <a:rPr lang="sr-Latn-RS" dirty="0"/>
              <a:t>Šta je STRIDE?</a:t>
            </a:r>
          </a:p>
          <a:p>
            <a:r>
              <a:rPr lang="sr-Latn-RS" dirty="0"/>
              <a:t>Empirijska studija?</a:t>
            </a:r>
          </a:p>
          <a:p>
            <a:r>
              <a:rPr lang="sr-Latn-RS" dirty="0"/>
              <a:t>Master studenti, 3 godine, zadatak nad kojim se studija radi</a:t>
            </a:r>
          </a:p>
          <a:p>
            <a:r>
              <a:rPr lang="sr-Latn-RS" dirty="0"/>
              <a:t>3 pitanja:</a:t>
            </a:r>
          </a:p>
          <a:p>
            <a:pPr lvl="1"/>
            <a:r>
              <a:rPr lang="sr-Latn-RS" dirty="0"/>
              <a:t>Srednji broj validnih pretnji na sat?</a:t>
            </a:r>
          </a:p>
          <a:p>
            <a:pPr lvl="1"/>
            <a:r>
              <a:rPr lang="sr-Latn-RS" dirty="0"/>
              <a:t>Srednji broj lažnih pozitiva?</a:t>
            </a:r>
          </a:p>
          <a:p>
            <a:pPr lvl="1"/>
            <a:r>
              <a:rPr lang="sr-Latn-RS" dirty="0"/>
              <a:t>Srednji broj lažnih negativa?</a:t>
            </a:r>
          </a:p>
          <a:p>
            <a:r>
              <a:rPr lang="sr-Latn-RS" dirty="0"/>
              <a:t>Zaključak</a:t>
            </a:r>
          </a:p>
          <a:p>
            <a:pPr lvl="1"/>
            <a:r>
              <a:rPr lang="sr-Latn-RS" dirty="0"/>
              <a:t>1.8 pretnji po satu</a:t>
            </a:r>
          </a:p>
          <a:p>
            <a:pPr lvl="1"/>
            <a:r>
              <a:rPr lang="sr-Latn-RS" dirty="0"/>
              <a:t>19-24% netačnih pretnji</a:t>
            </a:r>
          </a:p>
          <a:p>
            <a:pPr lvl="1"/>
            <a:r>
              <a:rPr lang="sr-Latn-RS" dirty="0"/>
              <a:t>64-69% nenađenih pretnji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Threat modeling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281" y="3109998"/>
            <a:ext cx="5122652" cy="19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3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238125"/>
            <a:ext cx="9740537" cy="981075"/>
          </a:xfrm>
        </p:spPr>
        <p:txBody>
          <a:bodyPr>
            <a:noAutofit/>
          </a:bodyPr>
          <a:lstStyle/>
          <a:p>
            <a:r>
              <a:rPr lang="en-US" sz="3600" dirty="0"/>
              <a:t>Security Threat Modeling: Are Data Flow Diagrams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219201"/>
            <a:ext cx="9740538" cy="4815840"/>
          </a:xfrm>
        </p:spPr>
        <p:txBody>
          <a:bodyPr/>
          <a:lstStyle/>
          <a:p>
            <a:r>
              <a:rPr lang="sr-Latn-RS" dirty="0"/>
              <a:t>Šta su DFD dijagrami?</a:t>
            </a:r>
          </a:p>
          <a:p>
            <a:r>
              <a:rPr lang="sr-Latn-RS" dirty="0"/>
              <a:t>5 elemenata od kojih se sastoje</a:t>
            </a:r>
          </a:p>
          <a:p>
            <a:r>
              <a:rPr lang="sr-Latn-RS" dirty="0"/>
              <a:t>Slabosti DFDova:</a:t>
            </a:r>
          </a:p>
          <a:p>
            <a:pPr lvl="1"/>
            <a:r>
              <a:rPr lang="sr-Latn-RS" dirty="0"/>
              <a:t>Neadekvatni prikaz</a:t>
            </a:r>
          </a:p>
          <a:p>
            <a:pPr lvl="1"/>
            <a:r>
              <a:rPr lang="sr-Latn-RS" dirty="0"/>
              <a:t>Elementi za podatke</a:t>
            </a:r>
          </a:p>
          <a:p>
            <a:pPr lvl="1"/>
            <a:r>
              <a:rPr lang="sr-Latn-RS" dirty="0"/>
              <a:t>Nivo apstrakcije</a:t>
            </a:r>
          </a:p>
          <a:p>
            <a:pPr lvl="1"/>
            <a:r>
              <a:rPr lang="sr-Latn-RS" dirty="0"/>
              <a:t>Informacije o slanju</a:t>
            </a:r>
          </a:p>
          <a:p>
            <a:r>
              <a:rPr lang="sr-Latn-RS" dirty="0"/>
              <a:t>Potreba za integrisanim jezikom</a:t>
            </a:r>
          </a:p>
          <a:p>
            <a:r>
              <a:rPr lang="sr-Latn-RS" dirty="0" err="1"/>
              <a:t>Trade-offs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Threat modeling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6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C5E0-1CF5-6813-279E-08E8B9F5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6008"/>
            <a:ext cx="10058400" cy="1371600"/>
          </a:xfrm>
        </p:spPr>
        <p:txBody>
          <a:bodyPr>
            <a:normAutofit/>
          </a:bodyPr>
          <a:lstStyle/>
          <a:p>
            <a:r>
              <a:rPr lang="en-US" sz="3600" dirty="0" err="1"/>
              <a:t>Kompromis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ADC69-B0A3-5BA7-715A-0054C9759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45021"/>
            <a:ext cx="10058400" cy="4490019"/>
          </a:xfrm>
        </p:spPr>
        <p:txBody>
          <a:bodyPr/>
          <a:lstStyle/>
          <a:p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Prikaz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kompromisa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izmedju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lakoce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usvajanja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jezika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za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modelovanje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kao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je DFD (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horizontalna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osa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nivoa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podrske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za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sistematicno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ponovljivo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modelovanje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pretnji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vertikalna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osa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9E407-ABC2-E678-2FCC-A6C5B4EB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</a:t>
            </a:r>
            <a:r>
              <a:rPr lang="sr-Latn-RS" dirty="0" err="1"/>
              <a:t>Threat</a:t>
            </a:r>
            <a:r>
              <a:rPr lang="sr-Latn-RS" dirty="0"/>
              <a:t> </a:t>
            </a:r>
            <a:r>
              <a:rPr lang="sr-Latn-RS" dirty="0" err="1"/>
              <a:t>modeling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3083F-D748-5F22-5055-7ACCDC4A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B01082B-8802-2E6A-2765-6D23B210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589" y="2806831"/>
            <a:ext cx="4238822" cy="30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2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62" y="681318"/>
            <a:ext cx="9740537" cy="537882"/>
          </a:xfrm>
        </p:spPr>
        <p:txBody>
          <a:bodyPr>
            <a:noAutofit/>
          </a:bodyPr>
          <a:lstStyle/>
          <a:p>
            <a:r>
              <a:rPr lang="en-US" sz="3600" dirty="0"/>
              <a:t>Model-Based Threat Modeling for Cyber-Physical Systems: A Computer-Aided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662" y="1757082"/>
            <a:ext cx="9740538" cy="4277959"/>
          </a:xfrm>
        </p:spPr>
        <p:txBody>
          <a:bodyPr/>
          <a:lstStyle/>
          <a:p>
            <a:r>
              <a:rPr lang="sr-Latn-RS" dirty="0"/>
              <a:t>Šta je CPS?</a:t>
            </a:r>
          </a:p>
          <a:p>
            <a:r>
              <a:rPr lang="sr-Latn-RS" dirty="0"/>
              <a:t>Prethodni radovi autora</a:t>
            </a:r>
          </a:p>
          <a:p>
            <a:r>
              <a:rPr lang="sr-Latn-RS" dirty="0"/>
              <a:t>Klasifikacija:</a:t>
            </a:r>
          </a:p>
          <a:p>
            <a:pPr lvl="1"/>
            <a:r>
              <a:rPr lang="sr-Latn-RS" dirty="0"/>
              <a:t>Dimenzija napad akcije </a:t>
            </a:r>
          </a:p>
          <a:p>
            <a:pPr lvl="1"/>
            <a:r>
              <a:rPr lang="sr-Latn-RS" dirty="0"/>
              <a:t>Dimenzija napad površine</a:t>
            </a:r>
          </a:p>
          <a:p>
            <a:r>
              <a:rPr lang="sr-Latn-RS" dirty="0"/>
              <a:t>Metamodel</a:t>
            </a:r>
          </a:p>
          <a:p>
            <a:r>
              <a:rPr lang="sr-Latn-RS" dirty="0"/>
              <a:t>Katalog tipičnih napada</a:t>
            </a:r>
          </a:p>
          <a:p>
            <a:r>
              <a:rPr lang="sr-Latn-RS" dirty="0"/>
              <a:t>Alat</a:t>
            </a:r>
          </a:p>
          <a:p>
            <a:pPr lvl="1"/>
            <a:r>
              <a:rPr lang="sr-Latn-RS" dirty="0"/>
              <a:t>Različiti pogledi na model pretnje</a:t>
            </a:r>
          </a:p>
          <a:p>
            <a:pPr lvl="1"/>
            <a:r>
              <a:rPr lang="sr-Latn-RS" dirty="0"/>
              <a:t>Fokusiranje na relevantne aspekte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0"/>
            <a:ext cx="1260000" cy="1260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r-Latn-RS" dirty="0"/>
              <a:t>Seminarski rad: Threat modeling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86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0</TotalTime>
  <Words>687</Words>
  <Application>Microsoft Office PowerPoint</Application>
  <PresentationFormat>Widescreen</PresentationFormat>
  <Paragraphs>171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Century Gothic</vt:lpstr>
      <vt:lpstr>Garamond</vt:lpstr>
      <vt:lpstr>Times New Roman</vt:lpstr>
      <vt:lpstr>Savon</vt:lpstr>
      <vt:lpstr>Seminarski rad: Threat modeling</vt:lpstr>
      <vt:lpstr>Threat modeling – A systematic literature review</vt:lpstr>
      <vt:lpstr>Threat modeling: from infancy to maturity</vt:lpstr>
      <vt:lpstr>Threat modeling: A summary of available methods</vt:lpstr>
      <vt:lpstr>Experiences Threat Modeling at Microsoft</vt:lpstr>
      <vt:lpstr>A descriptive study of Microsoft’s threat modeling technique</vt:lpstr>
      <vt:lpstr>Security Threat Modeling: Are Data Flow Diagrams Enough?</vt:lpstr>
      <vt:lpstr>Kompromis</vt:lpstr>
      <vt:lpstr>Model-Based Threat Modeling for Cyber-Physical Systems: A Computer-Aided Approach</vt:lpstr>
      <vt:lpstr>Dvodimenzionalna klasifikacija</vt:lpstr>
      <vt:lpstr>Metamodel: 4 sub-metamodela</vt:lpstr>
      <vt:lpstr>Katalog tipicnih napada</vt:lpstr>
      <vt:lpstr>Graficki editor za modelovanje pretnji</vt:lpstr>
      <vt:lpstr>Software and Attack Centric Integrated Threat Modeling for Quantitative Risk Assessment</vt:lpstr>
      <vt:lpstr>Towards Realistic Threat Modeling: Attack Commodification, Irrelevant Vulnerabilities and Unrealistic Assumptions</vt:lpstr>
      <vt:lpstr>Effective and Efficient Privacy Threat Modeling through Domain Refinements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2022-09-27T16:20:31Z</dcterms:created>
  <dcterms:modified xsi:type="dcterms:W3CDTF">2022-12-19T17:05:21Z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